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95" r:id="rId3"/>
    <p:sldId id="345" r:id="rId4"/>
    <p:sldId id="344" r:id="rId5"/>
    <p:sldId id="296" r:id="rId6"/>
    <p:sldId id="305" r:id="rId7"/>
    <p:sldId id="306" r:id="rId8"/>
    <p:sldId id="299" r:id="rId9"/>
    <p:sldId id="258" r:id="rId10"/>
    <p:sldId id="308" r:id="rId11"/>
    <p:sldId id="309" r:id="rId12"/>
    <p:sldId id="300" r:id="rId13"/>
    <p:sldId id="301" r:id="rId14"/>
    <p:sldId id="302" r:id="rId15"/>
    <p:sldId id="303" r:id="rId16"/>
    <p:sldId id="304" r:id="rId17"/>
    <p:sldId id="272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91" r:id="rId27"/>
    <p:sldId id="292" r:id="rId28"/>
    <p:sldId id="293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51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07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59" r:id="rId57"/>
    <p:sldId id="29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/>
    <p:restoredTop sz="82721" autoAdjust="0"/>
  </p:normalViewPr>
  <p:slideViewPr>
    <p:cSldViewPr>
      <p:cViewPr varScale="1">
        <p:scale>
          <a:sx n="100" d="100"/>
          <a:sy n="100" d="100"/>
        </p:scale>
        <p:origin x="2440" y="176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Mental models are built from prior experience</a:t>
            </a:r>
          </a:p>
          <a:p>
            <a:pPr marL="468630" indent="-342900"/>
            <a:r>
              <a:rPr lang="en-US" dirty="0"/>
              <a:t>We expect new input to “fit” the existing model</a:t>
            </a:r>
          </a:p>
          <a:p>
            <a:pPr marL="468630" indent="-342900"/>
            <a:r>
              <a:rPr lang="en-US" dirty="0"/>
              <a:t>Updates are </a:t>
            </a:r>
            <a:r>
              <a:rPr lang="en-US" b="1" dirty="0"/>
              <a:t>expensive</a:t>
            </a:r>
            <a:r>
              <a:rPr lang="en-US" dirty="0"/>
              <a:t>: given input that almost fits, we’ll distort information to avoid re-fitting the model</a:t>
            </a:r>
            <a:endParaRPr lang="en-US" b="1" dirty="0"/>
          </a:p>
          <a:p>
            <a:pPr marL="468630" indent="-342900"/>
            <a:r>
              <a:rPr lang="en-US" b="1" dirty="0"/>
              <a:t>Expectation</a:t>
            </a:r>
            <a:r>
              <a:rPr lang="en-US" dirty="0"/>
              <a:t> is at least as strong as 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42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“First impressions matter”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Early information can have the highest impact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The order in which we present pieces of information can shape how a person understands the whole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Once a mental model is formed, it takes effort to alter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6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Integrating competing perspectives is challenging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Switching between multiple perspectives is also difficult (visually or mentally)</a:t>
            </a:r>
          </a:p>
          <a:p>
            <a:pPr marL="468630" indent="-342900"/>
            <a:r>
              <a:rPr lang="en-US" b="1" dirty="0">
                <a:solidFill>
                  <a:srgbClr val="292934"/>
                </a:solidFill>
              </a:rPr>
              <a:t>Tricky part</a:t>
            </a:r>
            <a:r>
              <a:rPr lang="en-US" dirty="0">
                <a:solidFill>
                  <a:srgbClr val="292934"/>
                </a:solidFill>
              </a:rPr>
              <a:t>: real-world problem often require such perspective switching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59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Longer exposure to ambiguous data makes people </a:t>
            </a:r>
            <a:r>
              <a:rPr lang="en-US" b="1" dirty="0"/>
              <a:t>more confident </a:t>
            </a:r>
            <a:r>
              <a:rPr lang="en-US" dirty="0"/>
              <a:t>in their initial model</a:t>
            </a:r>
          </a:p>
          <a:p>
            <a:pPr marL="468630" indent="-342900"/>
            <a:r>
              <a:rPr lang="en-US" dirty="0"/>
              <a:t>This is true even if new data presents strong evidence that their model is </a:t>
            </a:r>
            <a:r>
              <a:rPr lang="en-US" b="1" dirty="0"/>
              <a:t>wrong</a:t>
            </a:r>
            <a:r>
              <a:rPr lang="en-US" dirty="0"/>
              <a:t>!</a:t>
            </a:r>
          </a:p>
          <a:p>
            <a:pPr marL="468630" indent="-342900"/>
            <a:r>
              <a:rPr lang="en-US" dirty="0">
                <a:solidFill>
                  <a:schemeClr val="tx2"/>
                </a:solidFill>
              </a:rPr>
              <a:t>Important</a:t>
            </a:r>
            <a:r>
              <a:rPr lang="en-US" dirty="0"/>
              <a:t>: need to be intentional when we design, because incremental information can be </a:t>
            </a:r>
            <a:r>
              <a:rPr lang="en-US" b="1" dirty="0"/>
              <a:t>misleading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StackOverflow</a:t>
            </a:r>
            <a:r>
              <a:rPr lang="en-US" dirty="0"/>
              <a:t>:</a:t>
            </a:r>
            <a:r>
              <a:rPr lang="en-US" baseline="0" dirty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Oldest known attempt to show changing values graphically</a:t>
            </a:r>
          </a:p>
          <a:p>
            <a:r>
              <a:rPr lang="en-US" dirty="0">
                <a:latin typeface="Arial" charset="0"/>
              </a:rPr>
              <a:t>Inclinations of the planetary orbits over time</a:t>
            </a:r>
          </a:p>
          <a:p>
            <a:r>
              <a:rPr lang="en-US" dirty="0"/>
              <a:t>A</a:t>
            </a:r>
            <a:r>
              <a:rPr lang="en-US" baseline="0" dirty="0"/>
              <a:t>n</a:t>
            </a:r>
            <a:r>
              <a:rPr lang="en-US" dirty="0"/>
              <a:t> handwritten appendix in the back of a copy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Commentary on Cicero's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Scipionis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sitting in a library in Munich.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hyperlink" Target="http://visualfa.org/statistics/justices-by-ideology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4.jpe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22.png"/><Relationship Id="rId5" Type="http://schemas.openxmlformats.org/officeDocument/2006/relationships/image" Target="../media/image45.jpeg"/><Relationship Id="rId10" Type="http://schemas.openxmlformats.org/officeDocument/2006/relationships/image" Target="../media/image43.tiff"/><Relationship Id="rId4" Type="http://schemas.openxmlformats.org/officeDocument/2006/relationships/image" Target="../media/image38.jpeg"/><Relationship Id="rId9" Type="http://schemas.openxmlformats.org/officeDocument/2006/relationships/hyperlink" Target="http://visualfa.org/statistics/justices-by-ideology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cap="none"/>
              <a:t>MassMutual DSDP 2021</a:t>
            </a:r>
            <a:r>
              <a:rPr lang="en-US" sz="2400" cap="none" dirty="0"/>
              <a:t>: </a:t>
            </a:r>
            <a:br>
              <a:rPr lang="en-US" dirty="0"/>
            </a:br>
            <a:r>
              <a:rPr lang="en-US" sz="4400" dirty="0"/>
              <a:t>Introduction to </a:t>
            </a:r>
            <a:br>
              <a:rPr lang="en-US" sz="4400" dirty="0"/>
            </a:br>
            <a:r>
              <a:rPr lang="en-US" sz="4400" dirty="0"/>
              <a:t>Data Visualization</a:t>
            </a:r>
            <a:endParaRPr lang="en-US" sz="4400" cap="none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620000" cy="1752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June 28, 2021</a:t>
            </a:r>
          </a:p>
          <a:p>
            <a:r>
              <a:rPr lang="en-US" dirty="0"/>
              <a:t>R. Jordan </a:t>
            </a:r>
            <a:r>
              <a:rPr lang="en-US" dirty="0" err="1"/>
              <a:t>Crouser</a:t>
            </a:r>
            <a:endParaRPr lang="en-US" dirty="0"/>
          </a:p>
          <a:p>
            <a:r>
              <a:rPr lang="en-US" dirty="0"/>
              <a:t>Associate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66800"/>
            <a:ext cx="8553269" cy="5257800"/>
          </a:xfrm>
        </p:spPr>
      </p:pic>
    </p:spTree>
    <p:extLst>
      <p:ext uri="{BB962C8B-B14F-4D97-AF65-F5344CB8AC3E}">
        <p14:creationId xmlns:p14="http://schemas.microsoft.com/office/powerpoint/2010/main" val="17058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72323"/>
            <a:ext cx="8553269" cy="5246753"/>
          </a:xfrm>
        </p:spPr>
      </p:pic>
    </p:spTree>
    <p:extLst>
      <p:ext uri="{BB962C8B-B14F-4D97-AF65-F5344CB8AC3E}">
        <p14:creationId xmlns:p14="http://schemas.microsoft.com/office/powerpoint/2010/main" val="213783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800"/>
          </a:xfrm>
        </p:spPr>
      </p:pic>
    </p:spTree>
    <p:extLst>
      <p:ext uri="{BB962C8B-B14F-4D97-AF65-F5344CB8AC3E}">
        <p14:creationId xmlns:p14="http://schemas.microsoft.com/office/powerpoint/2010/main" val="132289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799"/>
          </a:xfrm>
        </p:spPr>
      </p:pic>
    </p:spTree>
    <p:extLst>
      <p:ext uri="{BB962C8B-B14F-4D97-AF65-F5344CB8AC3E}">
        <p14:creationId xmlns:p14="http://schemas.microsoft.com/office/powerpoint/2010/main" val="165351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9"/>
          </a:xfrm>
        </p:spPr>
      </p:pic>
    </p:spTree>
    <p:extLst>
      <p:ext uri="{BB962C8B-B14F-4D97-AF65-F5344CB8AC3E}">
        <p14:creationId xmlns:p14="http://schemas.microsoft.com/office/powerpoint/2010/main" val="172847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8"/>
          </a:xfrm>
        </p:spPr>
      </p:pic>
    </p:spTree>
    <p:extLst>
      <p:ext uri="{BB962C8B-B14F-4D97-AF65-F5344CB8AC3E}">
        <p14:creationId xmlns:p14="http://schemas.microsoft.com/office/powerpoint/2010/main" val="128601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2" cy="4876798"/>
          </a:xfrm>
        </p:spPr>
      </p:pic>
    </p:spTree>
    <p:extLst>
      <p:ext uri="{BB962C8B-B14F-4D97-AF65-F5344CB8AC3E}">
        <p14:creationId xmlns:p14="http://schemas.microsoft.com/office/powerpoint/2010/main" val="149531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/>
              <a:t>What makes these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“visualizations”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3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spot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/>
              <a:t>616 people died within 30 days</a:t>
            </a:r>
          </a:p>
          <a:p>
            <a:r>
              <a:rPr lang="en-US" dirty="0"/>
              <a:t>Initial explanation: </a:t>
            </a:r>
          </a:p>
          <a:p>
            <a:pPr marL="0" indent="0" algn="ctr">
              <a:buNone/>
            </a:pPr>
            <a:r>
              <a:rPr lang="en-US" i="1" dirty="0"/>
              <a:t>“Miasma in the atmosphere”</a:t>
            </a:r>
          </a:p>
          <a:p>
            <a:r>
              <a:rPr lang="en-US" dirty="0"/>
              <a:t>Dr. John Snow was the first to link the outbreak to </a:t>
            </a:r>
            <a:r>
              <a:rPr lang="en-US" b="1" dirty="0"/>
              <a:t>contaminated water</a:t>
            </a:r>
            <a:endParaRPr lang="en-US" dirty="0"/>
          </a:p>
          <a:p>
            <a:r>
              <a:rPr lang="en-US" dirty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/>
              <a:t>Convinced authorities to disable the pump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explore?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 err="1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5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&amp; background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21926" r="3256"/>
          <a:stretch/>
        </p:blipFill>
        <p:spPr bwMode="auto">
          <a:xfrm>
            <a:off x="609600" y="2209800"/>
            <a:ext cx="2057400" cy="2737792"/>
          </a:xfrm>
          <a:prstGeom prst="rect">
            <a:avLst/>
          </a:prstGeom>
          <a:noFill/>
          <a:ln w="38100">
            <a:solidFill>
              <a:srgbClr val="002552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2166878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003470"/>
                </a:solidFill>
              </a:rPr>
              <a:t>2017 on: Asst. Prof. in CS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2015 to 2017: Visiting Asst. Prof. in SDS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2013 – 2015: Research Scientist (MITLL)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2010 – 2013: PhD in Visual Analytics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2008 – 2010: MSc in Educational Tech.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2004 – 2008: BA in CS and Math (Smith)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96" y="1179493"/>
            <a:ext cx="1285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Jordan</a:t>
            </a:r>
          </a:p>
          <a:p>
            <a:pPr algn="ctr"/>
            <a:r>
              <a:rPr lang="en-US" sz="1400" dirty="0">
                <a:solidFill>
                  <a:srgbClr val="003470"/>
                </a:solidFill>
              </a:rPr>
              <a:t>(he / him)</a:t>
            </a:r>
            <a:endParaRPr lang="en-US" sz="2800" dirty="0">
              <a:solidFill>
                <a:srgbClr val="003470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7055293" flipV="1">
            <a:off x="59733" y="165580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282845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14077" y="-1359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54864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lnSpc>
                <a:spcPct val="150000"/>
              </a:lnSpc>
            </a:pPr>
            <a:r>
              <a:rPr lang="en-US" sz="2000" b="1" dirty="0">
                <a:solidFill>
                  <a:srgbClr val="003470"/>
                </a:solidFill>
              </a:rPr>
              <a:t>For more info, visit: </a:t>
            </a:r>
          </a:p>
          <a:p>
            <a:pPr marL="114300" algn="ctr">
              <a:lnSpc>
                <a:spcPct val="150000"/>
              </a:lnSpc>
            </a:pPr>
            <a:r>
              <a:rPr lang="en-US" sz="2000" dirty="0" err="1">
                <a:solidFill>
                  <a:srgbClr val="003470"/>
                </a:solidFill>
              </a:rPr>
              <a:t>www.science.smith.edu</a:t>
            </a:r>
            <a:r>
              <a:rPr lang="en-US" sz="2000" dirty="0">
                <a:solidFill>
                  <a:srgbClr val="003470"/>
                </a:solidFill>
              </a:rPr>
              <a:t>/~</a:t>
            </a:r>
            <a:r>
              <a:rPr lang="en-US" sz="2000" dirty="0" err="1">
                <a:solidFill>
                  <a:srgbClr val="003470"/>
                </a:solidFill>
              </a:rPr>
              <a:t>jcrouser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tell a story?</a:t>
            </a:r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Hans </a:t>
            </a:r>
            <a:r>
              <a:rPr lang="en-US" sz="1000" dirty="0" err="1"/>
              <a:t>Rosling’s</a:t>
            </a:r>
            <a:r>
              <a:rPr lang="en-US" sz="1000" dirty="0"/>
              <a:t> 200 Countries, 200 Years, 4 Minutes – The Joy of Stats – BBC Four</a:t>
            </a:r>
          </a:p>
          <a:p>
            <a:pPr algn="r"/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4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(def.)</a:t>
            </a:r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/>
          <a:srcRect l="26471"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>
                <a:solidFill>
                  <a:srgbClr val="003470"/>
                </a:solidFill>
              </a:rPr>
              <a:t>Visual </a:t>
            </a:r>
            <a:r>
              <a:rPr lang="en-US" sz="2800" b="1" dirty="0">
                <a:solidFill>
                  <a:srgbClr val="003470"/>
                </a:solidFill>
              </a:rPr>
              <a:t>representations</a:t>
            </a:r>
            <a:r>
              <a:rPr lang="en-US" sz="2800" dirty="0">
                <a:solidFill>
                  <a:srgbClr val="003470"/>
                </a:solidFill>
              </a:rPr>
              <a:t> of data that reinforce human </a:t>
            </a:r>
            <a:r>
              <a:rPr lang="en-US" sz="2800" b="1" dirty="0">
                <a:solidFill>
                  <a:srgbClr val="003470"/>
                </a:solidFill>
              </a:rPr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716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of </a:t>
            </a:r>
            <a:r>
              <a:rPr lang="en-US" i="1" dirty="0"/>
              <a:t>variables</a:t>
            </a:r>
            <a:r>
              <a:rPr lang="en-US" dirty="0"/>
              <a:t> that capture various aspects of the world: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rates,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enrollment numbers,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 vs. private, etc.</a:t>
            </a:r>
          </a:p>
        </p:txBody>
      </p:sp>
    </p:spTree>
    <p:extLst>
      <p:ext uri="{BB962C8B-B14F-4D97-AF65-F5344CB8AC3E}">
        <p14:creationId xmlns:p14="http://schemas.microsoft.com/office/powerpoint/2010/main" val="19032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44" b="10517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is-IS" sz="2400" dirty="0"/>
              <a:t>46,288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2,563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private, etc.</a:t>
            </a:r>
          </a:p>
        </p:txBody>
      </p:sp>
    </p:spTree>
    <p:extLst>
      <p:ext uri="{BB962C8B-B14F-4D97-AF65-F5344CB8AC3E}">
        <p14:creationId xmlns:p14="http://schemas.microsoft.com/office/powerpoint/2010/main" val="4221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cs-CZ" sz="2400" dirty="0"/>
              <a:t>16,115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28,635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0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this: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vs. 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 </a:t>
                      </a:r>
                    </a:p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</a:t>
                      </a:r>
                      <a:r>
                        <a:rPr lang="is-IS" dirty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UMass Amherst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Hampshire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$48,065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Mount Holyoke</a:t>
                      </a:r>
                      <a:r>
                        <a:rPr lang="is-IS" baseline="0" dirty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$43,886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Amherst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</a:t>
                      </a:r>
                      <a:r>
                        <a:rPr lang="is-IS" dirty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⋮</a:t>
                      </a:r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VARIABLES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OBSERVATIONS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have dimensions</a:t>
            </a:r>
            <a:endParaRPr lang="en-US" sz="1000" dirty="0"/>
          </a:p>
          <a:p>
            <a:r>
              <a:rPr lang="en-US" dirty="0"/>
              <a:t>Visualizations have dimensions, too</a:t>
            </a:r>
            <a:endParaRPr lang="en-US" sz="1000" dirty="0"/>
          </a:p>
          <a:p>
            <a:r>
              <a:rPr lang="en-US" dirty="0"/>
              <a:t>To build visualizations, we need to </a:t>
            </a:r>
            <a:r>
              <a:rPr lang="en-US" b="1" dirty="0"/>
              <a:t>map</a:t>
            </a:r>
            <a:r>
              <a:rPr lang="en-US" dirty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03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 for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dirty="0"/>
              <a:t>data dimension </a:t>
            </a:r>
            <a:r>
              <a:rPr lang="en-US" dirty="0"/>
              <a:t>should be mapped </a:t>
            </a:r>
          </a:p>
          <a:p>
            <a:pPr marL="0" indent="0" algn="r">
              <a:buNone/>
            </a:pPr>
            <a:r>
              <a:rPr lang="en-US" dirty="0"/>
              <a:t>to which </a:t>
            </a:r>
            <a:r>
              <a:rPr lang="en-US" b="1" dirty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89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it depends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21" y="2039196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Average Height for Youth Sports Participants</a:t>
            </a:r>
          </a:p>
        </p:txBody>
      </p:sp>
    </p:spTree>
    <p:extLst>
      <p:ext uri="{BB962C8B-B14F-4D97-AF65-F5344CB8AC3E}">
        <p14:creationId xmlns:p14="http://schemas.microsoft.com/office/powerpoint/2010/main" val="91853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lesson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905000"/>
            <a:ext cx="6400800" cy="4299205"/>
          </a:xfrm>
        </p:spPr>
      </p:pic>
    </p:spTree>
    <p:extLst>
      <p:ext uri="{BB962C8B-B14F-4D97-AF65-F5344CB8AC3E}">
        <p14:creationId xmlns:p14="http://schemas.microsoft.com/office/powerpoint/2010/main" val="3747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F720-A535-1542-BD82-02D92E3D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326D9-552F-FC4F-8A22-F89807AC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website:</a:t>
            </a:r>
          </a:p>
          <a:p>
            <a:pPr marL="0" indent="0" algn="ctr">
              <a:buNone/>
            </a:pPr>
            <a:r>
              <a:rPr lang="en-US" sz="2800" b="1" dirty="0" err="1"/>
              <a:t>jcrouser.github.io</a:t>
            </a:r>
            <a:r>
              <a:rPr lang="en-US" sz="2800" b="1" dirty="0"/>
              <a:t>/MassMutual-</a:t>
            </a:r>
            <a:r>
              <a:rPr lang="en-US" sz="2800" b="1" dirty="0" err="1"/>
              <a:t>DataVis</a:t>
            </a:r>
            <a:endParaRPr lang="en-US" dirty="0"/>
          </a:p>
          <a:p>
            <a:r>
              <a:rPr lang="en-US" dirty="0"/>
              <a:t>Rough structure:</a:t>
            </a:r>
          </a:p>
          <a:p>
            <a:pPr lvl="1"/>
            <a:r>
              <a:rPr lang="en-US" dirty="0"/>
              <a:t>6 modules over 3 days (AM and PM)</a:t>
            </a:r>
          </a:p>
          <a:p>
            <a:pPr lvl="1"/>
            <a:r>
              <a:rPr lang="en-US" dirty="0"/>
              <a:t>Intro </a:t>
            </a:r>
            <a:r>
              <a:rPr lang="en-US" dirty="0">
                <a:sym typeface="Wingdings" pitchFamily="2" charset="2"/>
              </a:rPr>
              <a:t> Walkthrough/Lab  Explore  Share</a:t>
            </a:r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R/</a:t>
            </a:r>
            <a:r>
              <a:rPr lang="en-US" dirty="0" err="1"/>
              <a:t>Rstudio</a:t>
            </a:r>
            <a:r>
              <a:rPr lang="en-US" dirty="0"/>
              <a:t> installed</a:t>
            </a:r>
          </a:p>
          <a:p>
            <a:pPr lvl="1"/>
            <a:r>
              <a:rPr lang="en-US" dirty="0"/>
              <a:t>Basic proficiency in R</a:t>
            </a:r>
          </a:p>
        </p:txBody>
      </p:sp>
    </p:spTree>
    <p:extLst>
      <p:ext uri="{BB962C8B-B14F-4D97-AF65-F5344CB8AC3E}">
        <p14:creationId xmlns:p14="http://schemas.microsoft.com/office/powerpoint/2010/main" val="235804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15,000BC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deitchman.com/mcneillslides/images/Lascaux-hun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01615"/>
            <a:ext cx="3429000" cy="527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1001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15,000 BC.  </a:t>
            </a:r>
            <a:r>
              <a:rPr lang="en-US" sz="1200" dirty="0" err="1"/>
              <a:t>Laxcaux</a:t>
            </a:r>
            <a:r>
              <a:rPr lang="en-US" sz="1200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147044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(Incomplete) History of Visualization: </a:t>
            </a:r>
            <a:r>
              <a:rPr lang="en-US" sz="3200" dirty="0">
                <a:latin typeface="Arial" charset="0"/>
              </a:rPr>
              <a:t>900s</a:t>
            </a:r>
          </a:p>
        </p:txBody>
      </p:sp>
      <p:pic>
        <p:nvPicPr>
          <p:cNvPr id="20484" name="Picture 4" descr="C:\download\Winzip\or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457" y="1676400"/>
            <a:ext cx="6947085" cy="4292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581001"/>
            <a:ext cx="335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“De </a:t>
            </a:r>
            <a:r>
              <a:rPr lang="en-US" sz="1200" i="1" dirty="0" err="1"/>
              <a:t>cursu</a:t>
            </a:r>
            <a:r>
              <a:rPr lang="en-US" sz="1200" i="1" dirty="0"/>
              <a:t> per </a:t>
            </a:r>
            <a:r>
              <a:rPr lang="en-US" sz="1200" i="1" dirty="0" err="1"/>
              <a:t>zodiacum</a:t>
            </a:r>
            <a:r>
              <a:rPr lang="en-US" sz="1200" i="1" dirty="0"/>
              <a:t>”, illustrator unknown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021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1970s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sz="2400" dirty="0"/>
              <a:t>CAD/CAM, building cars, planes, chips</a:t>
            </a:r>
          </a:p>
          <a:p>
            <a:r>
              <a:rPr lang="en-US" sz="2400" dirty="0"/>
              <a:t>Starting to think about: 3D, animation, </a:t>
            </a:r>
            <a:r>
              <a:rPr lang="en-US" sz="2400" dirty="0" err="1"/>
              <a:t>edu</a:t>
            </a:r>
            <a:r>
              <a:rPr lang="en-US" sz="2400" dirty="0"/>
              <a:t>, medicine</a:t>
            </a:r>
          </a:p>
        </p:txBody>
      </p:sp>
      <p:pic>
        <p:nvPicPr>
          <p:cNvPr id="4" name="Picture 4" descr="earlyWorkS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621671" cy="4290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89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1980s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4" y="1353313"/>
            <a:ext cx="3737446" cy="3828287"/>
          </a:xfrm>
          <a:prstGeom prst="rect">
            <a:avLst/>
          </a:prstGeom>
        </p:spPr>
      </p:pic>
      <p:pic>
        <p:nvPicPr>
          <p:cNvPr id="7" name="Picture 6" descr="Screen Shot 2015-01-13 at 10.5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0" y="1295400"/>
            <a:ext cx="5270500" cy="3949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Scientific visualization, physical phenomena</a:t>
            </a:r>
          </a:p>
          <a:p>
            <a:r>
              <a:rPr lang="en-US" dirty="0"/>
              <a:t>Starting to think about: photorealism,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06935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1990s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219200"/>
            <a:ext cx="5791200" cy="43434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Information visualization, storytelling</a:t>
            </a:r>
          </a:p>
          <a:p>
            <a:r>
              <a:rPr lang="en-US" dirty="0"/>
              <a:t>Starting to think about: online spaces,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183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2000s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05590"/>
            <a:ext cx="7010400" cy="445701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Coordination across multiple views, interaction</a:t>
            </a:r>
          </a:p>
          <a:p>
            <a:r>
              <a:rPr lang="en-US" dirty="0"/>
              <a:t>Starting to think about: </a:t>
            </a:r>
            <a:r>
              <a:rPr lang="en-US" dirty="0" err="1"/>
              <a:t>sensemaking</a:t>
            </a:r>
            <a:r>
              <a:rPr lang="en-US" dirty="0"/>
              <a:t>, provenance</a:t>
            </a:r>
          </a:p>
        </p:txBody>
      </p:sp>
    </p:spTree>
    <p:extLst>
      <p:ext uri="{BB962C8B-B14F-4D97-AF65-F5344CB8AC3E}">
        <p14:creationId xmlns:p14="http://schemas.microsoft.com/office/powerpoint/2010/main" val="166968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2010s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Human-machine collaboration, machine learning</a:t>
            </a:r>
          </a:p>
          <a:p>
            <a:r>
              <a:rPr lang="en-US" dirty="0"/>
              <a:t>Starting to think about: evaluation, new media, </a:t>
            </a:r>
            <a:r>
              <a:rPr lang="en-US" b="1" dirty="0"/>
              <a:t>DH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99A50D7-15E3-1345-BAEE-FD634EE1E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9"/>
          <a:stretch/>
        </p:blipFill>
        <p:spPr>
          <a:xfrm>
            <a:off x="1143000" y="1371600"/>
            <a:ext cx="6981969" cy="4011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7387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are they all trying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7200" y="1539242"/>
            <a:ext cx="5904257" cy="3032758"/>
            <a:chOff x="1926055" y="1447800"/>
            <a:chExt cx="5904257" cy="3032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4" descr="earlyWorkSta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058" y="1447800"/>
              <a:ext cx="1198142" cy="9143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2" descr="http://deitchman.com/mcneillslides/images/Lascaux-hunters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6055" y="2611597"/>
              <a:ext cx="1197864" cy="18689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Screen Shot 2015-01-13 at 10.57.21 PM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8" t="2095" r="1295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4" descr="C:\download\Winzip\orb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2800" y="1447800"/>
              <a:ext cx="2219874" cy="12917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460FFECC-DDDD-6F4A-AA4F-9F03CB7EC8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519"/>
          <a:stretch/>
        </p:blipFill>
        <p:spPr>
          <a:xfrm>
            <a:off x="6540983" y="1539243"/>
            <a:ext cx="2248191" cy="129172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F273D19D-705E-B041-BFAA-AF3894D37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0694" y="3103178"/>
            <a:ext cx="2166868" cy="150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576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helps shape </a:t>
            </a:r>
            <a:r>
              <a:rPr lang="en-US" i="1" dirty="0"/>
              <a:t>mental models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295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overload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r>
              <a:rPr lang="en-US" dirty="0"/>
              <a:t>We are exposed to huge amounts of information all the time</a:t>
            </a:r>
          </a:p>
          <a:p>
            <a:endParaRPr lang="en-US" dirty="0"/>
          </a:p>
          <a:p>
            <a:r>
              <a:rPr lang="en-US" dirty="0"/>
              <a:t>So much, in fact, that we can’t process it all fast enough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8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11440" y="1600200"/>
            <a:ext cx="2409634" cy="3791128"/>
            <a:chOff x="3211440" y="1600200"/>
            <a:chExt cx="2409634" cy="37911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945" y="1600200"/>
              <a:ext cx="2344625" cy="2286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11440" y="4190999"/>
              <a:ext cx="24096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2. Explore some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foundational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methods / tools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08BCA-FE4E-F745-9176-D1E501E2A8BB}"/>
              </a:ext>
            </a:extLst>
          </p:cNvPr>
          <p:cNvGrpSpPr/>
          <p:nvPr/>
        </p:nvGrpSpPr>
        <p:grpSpPr>
          <a:xfrm>
            <a:off x="5827648" y="1215887"/>
            <a:ext cx="2975112" cy="4175441"/>
            <a:chOff x="5827648" y="1215887"/>
            <a:chExt cx="2975112" cy="4175441"/>
          </a:xfrm>
        </p:grpSpPr>
        <p:sp>
          <p:nvSpPr>
            <p:cNvPr id="14" name="TextBox 13"/>
            <p:cNvSpPr txBox="1"/>
            <p:nvPr/>
          </p:nvSpPr>
          <p:spPr>
            <a:xfrm>
              <a:off x="5965331" y="4190999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3. Opportunities to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get to know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your new team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ECD67-94BE-0A4D-90CB-AB453B66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648" y="1215887"/>
              <a:ext cx="2975112" cy="29751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73675-24C6-8344-9DD4-78922A51B264}"/>
              </a:ext>
            </a:extLst>
          </p:cNvPr>
          <p:cNvGrpSpPr/>
          <p:nvPr/>
        </p:nvGrpSpPr>
        <p:grpSpPr>
          <a:xfrm>
            <a:off x="177746" y="1636643"/>
            <a:ext cx="2768707" cy="3754685"/>
            <a:chOff x="177746" y="1636643"/>
            <a:chExt cx="2768707" cy="3754685"/>
          </a:xfrm>
        </p:grpSpPr>
        <p:sp>
          <p:nvSpPr>
            <p:cNvPr id="11" name="TextBox 10"/>
            <p:cNvSpPr txBox="1"/>
            <p:nvPr/>
          </p:nvSpPr>
          <p:spPr>
            <a:xfrm>
              <a:off x="177746" y="4190999"/>
              <a:ext cx="2768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1. Understand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why data vis 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(and doesn’t)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4041BE2-4C12-3249-9BBE-324EEF184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034" r="20786"/>
            <a:stretch/>
          </p:blipFill>
          <p:spPr>
            <a:xfrm>
              <a:off x="700325" y="1636643"/>
              <a:ext cx="1814275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8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cope, we construct </a:t>
            </a:r>
            <a:r>
              <a:rPr lang="en-US" b="1" dirty="0"/>
              <a:t>mental models: </a:t>
            </a:r>
            <a:r>
              <a:rPr lang="en-US" dirty="0"/>
              <a:t>abstracted, simplified versions of the world that are more manageable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6892">
            <a:off x="2973896" y="3530039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2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Models: a Sketch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800" y="1524000"/>
            <a:ext cx="5386453" cy="5184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45" t="1743" r="6688"/>
          <a:stretch/>
        </p:blipFill>
        <p:spPr>
          <a:xfrm>
            <a:off x="3733800" y="1524000"/>
            <a:ext cx="5386453" cy="5184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1" b="-2109"/>
          <a:stretch/>
        </p:blipFill>
        <p:spPr>
          <a:xfrm>
            <a:off x="152400" y="1828800"/>
            <a:ext cx="6019800" cy="4087557"/>
          </a:xfrm>
        </p:spPr>
      </p:pic>
      <p:sp>
        <p:nvSpPr>
          <p:cNvPr id="14" name="Circular Arrow 13"/>
          <p:cNvSpPr/>
          <p:nvPr/>
        </p:nvSpPr>
        <p:spPr>
          <a:xfrm rot="11572649">
            <a:off x="2818928" y="3705583"/>
            <a:ext cx="2133600" cy="2971800"/>
          </a:xfrm>
          <a:prstGeom prst="circularArrow">
            <a:avLst>
              <a:gd name="adj1" fmla="val 13764"/>
              <a:gd name="adj2" fmla="val 1238093"/>
              <a:gd name="adj3" fmla="val 20309039"/>
              <a:gd name="adj4" fmla="val 12777455"/>
              <a:gd name="adj5" fmla="val 124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025" y="2996633"/>
            <a:ext cx="6457950" cy="142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We tend to see what we expect to see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7400" y="4038600"/>
            <a:ext cx="4191000" cy="76200"/>
            <a:chOff x="2057400" y="4038600"/>
            <a:chExt cx="4191000" cy="762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0574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86200" y="4038600"/>
              <a:ext cx="2286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07" b="18277"/>
          <a:stretch/>
        </p:blipFill>
        <p:spPr bwMode="auto">
          <a:xfrm>
            <a:off x="1357312" y="2205701"/>
            <a:ext cx="6429375" cy="345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2. Mental models form quickly, &amp; update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7" b="11835"/>
          <a:stretch/>
        </p:blipFill>
        <p:spPr bwMode="auto">
          <a:xfrm>
            <a:off x="1981200" y="2058019"/>
            <a:ext cx="4886325" cy="426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43200" y="2344175"/>
            <a:ext cx="914400" cy="1219200"/>
            <a:chOff x="2743200" y="2057400"/>
            <a:chExt cx="914400" cy="1219200"/>
          </a:xfrm>
        </p:grpSpPr>
        <p:sp>
          <p:nvSpPr>
            <p:cNvPr id="4" name="Rectangle 3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/>
              <a:t>3. New information gets incorporated </a:t>
            </a:r>
            <a:br>
              <a:rPr lang="en-US" dirty="0"/>
            </a:br>
            <a:r>
              <a:rPr lang="en-US" dirty="0"/>
              <a:t>    into the existing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1" y="1447800"/>
            <a:ext cx="3516400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4. Initial exposure interferes with </a:t>
            </a:r>
            <a:br>
              <a:rPr lang="en-US" dirty="0"/>
            </a:br>
            <a:r>
              <a:rPr lang="en-US" dirty="0"/>
              <a:t>    accurate perception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6517" y="3971509"/>
            <a:ext cx="1146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Blur size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128px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64px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32px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16px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bad, and the ugly…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pPr marL="125730" indent="0">
              <a:buNone/>
            </a:pPr>
            <a:r>
              <a:rPr lang="en-US" dirty="0"/>
              <a:t>The good: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Well-tuned mental models let us process information quickly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Frees up more processing power to synthesize information</a:t>
            </a:r>
          </a:p>
          <a:p>
            <a:pPr marL="125730" indent="0">
              <a:buNone/>
            </a:pPr>
            <a:r>
              <a:rPr lang="en-US" dirty="0"/>
              <a:t>The bad: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People (esp. experts) tend not to notice information that contradicts their mental model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“fresh pair of eyes” can be beneficial</a:t>
            </a:r>
          </a:p>
          <a:p>
            <a:pPr marL="125730" indent="0">
              <a:buNone/>
            </a:pPr>
            <a:r>
              <a:rPr lang="en-US" dirty="0"/>
              <a:t>The ugly: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Mental models are unavoidable: everyone has them, and they’re all different</a:t>
            </a:r>
          </a:p>
          <a:p>
            <a:pPr marL="868680" lvl="1" indent="-3429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Key: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be aware of how mental models form, how they shape perception, and how to support (or challenge) them</a:t>
            </a:r>
          </a:p>
        </p:txBody>
      </p:sp>
    </p:spTree>
    <p:extLst>
      <p:ext uri="{BB962C8B-B14F-4D97-AF65-F5344CB8AC3E}">
        <p14:creationId xmlns:p14="http://schemas.microsoft.com/office/powerpoint/2010/main" val="7765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do we have to work with?</a:t>
            </a:r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030530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images we draw are composed of marks: like ink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where</a:t>
            </a:r>
            <a:r>
              <a:rPr lang="en-US" dirty="0"/>
              <a:t> the mark is drawn</a:t>
            </a:r>
          </a:p>
          <a:p>
            <a:r>
              <a:rPr lang="en-US" dirty="0"/>
              <a:t>Some 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376107"/>
            <a:ext cx="6336668" cy="4957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do: analytical tools for </a:t>
            </a:r>
            <a:r>
              <a:rPr lang="en-US" b="1" dirty="0"/>
              <a:t>messy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52" y="1474816"/>
            <a:ext cx="3359848" cy="2406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4011034"/>
            <a:ext cx="3173771" cy="287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r="13636"/>
          <a:stretch/>
        </p:blipFill>
        <p:spPr>
          <a:xfrm>
            <a:off x="3657600" y="4588634"/>
            <a:ext cx="1295400" cy="172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152" y="3901314"/>
            <a:ext cx="2667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9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big </a:t>
            </a:r>
            <a:r>
              <a:rPr lang="en-US" dirty="0"/>
              <a:t>the mark is drawn</a:t>
            </a:r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dark </a:t>
            </a:r>
            <a:r>
              <a:rPr lang="en-US" dirty="0"/>
              <a:t>the mark is drawn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the </a:t>
            </a:r>
            <a:r>
              <a:rPr lang="en-US" b="1" dirty="0"/>
              <a:t>hue</a:t>
            </a:r>
            <a:r>
              <a:rPr lang="en-US" dirty="0"/>
              <a:t> of the mark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rotated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shaped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124200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0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visual dimensions &amp; data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Jacques </a:t>
            </a:r>
            <a:r>
              <a:rPr lang="en-US" sz="1200" dirty="0" err="1"/>
              <a:t>Bertin</a:t>
            </a:r>
            <a:r>
              <a:rPr lang="en-US" sz="1200" dirty="0"/>
              <a:t>, </a:t>
            </a:r>
            <a:r>
              <a:rPr lang="en-US" sz="1200" i="1" dirty="0" err="1"/>
              <a:t>Semiologie</a:t>
            </a:r>
            <a:r>
              <a:rPr lang="en-US" sz="1200" i="1" dirty="0"/>
              <a:t> </a:t>
            </a:r>
            <a:r>
              <a:rPr lang="en-US" sz="1200" i="1" dirty="0" err="1"/>
              <a:t>Graphique</a:t>
            </a:r>
            <a:r>
              <a:rPr lang="en-US" sz="1200" i="1" dirty="0"/>
              <a:t> </a:t>
            </a:r>
            <a:r>
              <a:rPr lang="en-US" sz="1200" dirty="0"/>
              <a:t>(Semiology of Graphics), 1967.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4350" y="1524000"/>
            <a:ext cx="2256650" cy="3210175"/>
            <a:chOff x="609600" y="1884947"/>
            <a:chExt cx="2700963" cy="38410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267200" y="11430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Categorical      Numerical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82434"/>
              </p:ext>
            </p:extLst>
          </p:nvPr>
        </p:nvGraphicFramePr>
        <p:xfrm>
          <a:off x="4267200" y="1524000"/>
          <a:ext cx="2336800" cy="3098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4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schemeClr val="accent1"/>
                </a:solidFill>
              </a:rPr>
              <a:t> that’s being visualized? Where did it come from?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Which </a:t>
            </a:r>
            <a:r>
              <a:rPr lang="en-US" b="1" dirty="0">
                <a:solidFill>
                  <a:schemeClr val="accent1"/>
                </a:solidFill>
              </a:rPr>
              <a:t>data dimensions</a:t>
            </a:r>
            <a:r>
              <a:rPr lang="en-US" dirty="0">
                <a:solidFill>
                  <a:schemeClr val="accent1"/>
                </a:solidFill>
              </a:rPr>
              <a:t> are mapped to which </a:t>
            </a:r>
            <a:r>
              <a:rPr lang="en-US" b="1" dirty="0">
                <a:solidFill>
                  <a:schemeClr val="accent1"/>
                </a:solidFill>
              </a:rPr>
              <a:t>visual dimensions</a:t>
            </a:r>
            <a:r>
              <a:rPr lang="en-US" dirty="0">
                <a:solidFill>
                  <a:schemeClr val="accent1"/>
                </a:solidFill>
              </a:rPr>
              <a:t>?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 does this </a:t>
            </a:r>
            <a:r>
              <a:rPr lang="en-US" b="1" dirty="0">
                <a:solidFill>
                  <a:schemeClr val="accent1"/>
                </a:solidFill>
              </a:rPr>
              <a:t>shape your understanding </a:t>
            </a:r>
            <a:r>
              <a:rPr lang="en-US" dirty="0">
                <a:solidFill>
                  <a:schemeClr val="accent1"/>
                </a:solidFill>
              </a:rPr>
              <a:t>of the data?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liked</a:t>
            </a:r>
            <a:r>
              <a:rPr lang="en-US" dirty="0">
                <a:solidFill>
                  <a:schemeClr val="accent1"/>
                </a:solidFill>
              </a:rPr>
              <a:t> the visualization: what is it doing </a:t>
            </a:r>
            <a:r>
              <a:rPr lang="en-US" b="1" dirty="0">
                <a:solidFill>
                  <a:schemeClr val="accent1"/>
                </a:solidFill>
              </a:rPr>
              <a:t>well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disliked</a:t>
            </a:r>
            <a:r>
              <a:rPr lang="en-US" dirty="0">
                <a:solidFill>
                  <a:schemeClr val="accent1"/>
                </a:solidFill>
              </a:rPr>
              <a:t> the visualization: what would you </a:t>
            </a:r>
            <a:r>
              <a:rPr lang="en-US" b="1" dirty="0">
                <a:solidFill>
                  <a:schemeClr val="accent1"/>
                </a:solidFill>
              </a:rPr>
              <a:t>change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90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lunch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7800"/>
            <a:ext cx="2336800" cy="26289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Mini-lecture and lab: building data graphics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dirty="0"/>
              <a:t> </a:t>
            </a:r>
          </a:p>
          <a:p>
            <a:r>
              <a:rPr lang="en-US" b="1" dirty="0"/>
              <a:t>TODO </a:t>
            </a:r>
            <a:r>
              <a:rPr lang="en-US" dirty="0"/>
              <a:t>(if you haven’t already):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install.packages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(‘ggplot2’)</a:t>
            </a:r>
          </a:p>
        </p:txBody>
      </p:sp>
    </p:spTree>
    <p:extLst>
      <p:ext uri="{BB962C8B-B14F-4D97-AF65-F5344CB8AC3E}">
        <p14:creationId xmlns:p14="http://schemas.microsoft.com/office/powerpoint/2010/main" val="21231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idea behind my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Humans and machines have </a:t>
            </a:r>
            <a:r>
              <a:rPr lang="en-US" b="1" dirty="0"/>
              <a:t>complimentary</a:t>
            </a:r>
            <a:r>
              <a:rPr lang="en-US" dirty="0"/>
              <a:t> </a:t>
            </a:r>
            <a:r>
              <a:rPr lang="en-US" b="1" dirty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context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14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of this workshop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 we build </a:t>
            </a:r>
            <a:r>
              <a:rPr lang="en-US" b="1" dirty="0"/>
              <a:t>visualizations</a:t>
            </a:r>
            <a:r>
              <a:rPr lang="en-US" dirty="0"/>
              <a:t> that help humans understand patterns in data?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4916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3-minute biographies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</a:t>
            </a:r>
            <a:r>
              <a:rPr lang="en-US" b="1" dirty="0"/>
              <a:t>you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name and pronouns</a:t>
            </a:r>
          </a:p>
          <a:p>
            <a:pPr lvl="1"/>
            <a:r>
              <a:rPr lang="en-US" dirty="0"/>
              <a:t>Your alma mater</a:t>
            </a:r>
          </a:p>
          <a:p>
            <a:pPr lvl="1"/>
            <a:r>
              <a:rPr lang="en-US" dirty="0"/>
              <a:t>Your major / area of focus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3 questions: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brought you to </a:t>
            </a:r>
            <a:r>
              <a:rPr lang="en-US" b="1" dirty="0"/>
              <a:t>this workshop</a:t>
            </a:r>
            <a:r>
              <a:rPr lang="en-US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What’s one </a:t>
            </a:r>
            <a:r>
              <a:rPr lang="en-US" b="1" dirty="0"/>
              <a:t>big thing </a:t>
            </a:r>
            <a:r>
              <a:rPr lang="en-US" dirty="0"/>
              <a:t>you hope to get out of it?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/>
              <a:t>What’s one thing about you that would probably </a:t>
            </a:r>
            <a:r>
              <a:rPr lang="en-US" b="1" dirty="0"/>
              <a:t>surprise</a:t>
            </a:r>
            <a:r>
              <a:rPr lang="en-US" dirty="0"/>
              <a:t> us?</a:t>
            </a:r>
          </a:p>
        </p:txBody>
      </p:sp>
    </p:spTree>
    <p:extLst>
      <p:ext uri="{BB962C8B-B14F-4D97-AF65-F5344CB8AC3E}">
        <p14:creationId xmlns:p14="http://schemas.microsoft.com/office/powerpoint/2010/main" val="157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/>
              <a:t>Visualization overview</a:t>
            </a:r>
          </a:p>
          <a:p>
            <a:pPr lvl="1"/>
            <a:r>
              <a:rPr lang="en-US" dirty="0"/>
              <a:t>Flashback to early experiences in data wrangling</a:t>
            </a:r>
          </a:p>
          <a:p>
            <a:pPr lvl="1"/>
            <a:r>
              <a:rPr lang="en-US" dirty="0"/>
              <a:t>Visualization (def.)</a:t>
            </a:r>
          </a:p>
          <a:p>
            <a:pPr lvl="1"/>
            <a:r>
              <a:rPr lang="en-US" dirty="0"/>
              <a:t>Data (def.)</a:t>
            </a:r>
          </a:p>
          <a:p>
            <a:pPr lvl="1"/>
            <a:r>
              <a:rPr lang="en-US" dirty="0"/>
              <a:t>Quick history lesson</a:t>
            </a:r>
          </a:p>
          <a:p>
            <a:r>
              <a:rPr lang="en-US" dirty="0"/>
              <a:t>Graphical primitives</a:t>
            </a:r>
          </a:p>
          <a:p>
            <a:r>
              <a:rPr lang="en-US" dirty="0"/>
              <a:t>Visual dimensions</a:t>
            </a:r>
          </a:p>
          <a:p>
            <a:r>
              <a:rPr lang="en-US" dirty="0"/>
              <a:t>Pre-lunch activity: deconstructing data graphics</a:t>
            </a:r>
          </a:p>
          <a:p>
            <a:r>
              <a:rPr lang="en-US" dirty="0"/>
              <a:t>After lunch: ggplot2 crash course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9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19881</TotalTime>
  <Words>1607</Words>
  <Application>Microsoft Macintosh PowerPoint</Application>
  <PresentationFormat>On-screen Show (4:3)</PresentationFormat>
  <Paragraphs>295</Paragraphs>
  <Slides>57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Courier</vt:lpstr>
      <vt:lpstr>Lucida Grande</vt:lpstr>
      <vt:lpstr>Menlo</vt:lpstr>
      <vt:lpstr>Wingdings</vt:lpstr>
      <vt:lpstr>Clarity</vt:lpstr>
      <vt:lpstr>MassMutual DSDP 2021:  Introduction to  Data Visualization</vt:lpstr>
      <vt:lpstr>Introductions &amp; background</vt:lpstr>
      <vt:lpstr>Some housekeeping</vt:lpstr>
      <vt:lpstr>Learning objectives</vt:lpstr>
      <vt:lpstr>What I do: analytical tools for messy data</vt:lpstr>
      <vt:lpstr>Big idea behind my research</vt:lpstr>
      <vt:lpstr>Focus of this workshop</vt:lpstr>
      <vt:lpstr>3-minute biographies</vt:lpstr>
      <vt:lpstr>Outline</vt:lpstr>
      <vt:lpstr>What is visualization?</vt:lpstr>
      <vt:lpstr>What is visualization?</vt:lpstr>
      <vt:lpstr>Last week…</vt:lpstr>
      <vt:lpstr>Last week…</vt:lpstr>
      <vt:lpstr>Last week…</vt:lpstr>
      <vt:lpstr>Last week…</vt:lpstr>
      <vt:lpstr>Last week…</vt:lpstr>
      <vt:lpstr>Question</vt:lpstr>
      <vt:lpstr>Do they help you spot trends?</vt:lpstr>
      <vt:lpstr>Do they help you explore?</vt:lpstr>
      <vt:lpstr>Do they tell a story?</vt:lpstr>
      <vt:lpstr>Visualization (def.)</vt:lpstr>
      <vt:lpstr>Data (def.)</vt:lpstr>
      <vt:lpstr>Data (def.)</vt:lpstr>
      <vt:lpstr>Data (def.)</vt:lpstr>
      <vt:lpstr>One way to think about this:</vt:lpstr>
      <vt:lpstr>Why is this important?</vt:lpstr>
      <vt:lpstr>Key question for this workshop</vt:lpstr>
      <vt:lpstr>Answer: it depends</vt:lpstr>
      <vt:lpstr>A quick history lesson…</vt:lpstr>
      <vt:lpstr>(Incomplete) History of Visualization: 15,000BC</vt:lpstr>
      <vt:lpstr>(Incomplete) History of Visualization: 900s</vt:lpstr>
      <vt:lpstr>(Incomplete) History of Visualization: 1970s</vt:lpstr>
      <vt:lpstr>(Incomplete) History of Visualization: 1980s</vt:lpstr>
      <vt:lpstr>(Incomplete) History of Visualization: 1990s</vt:lpstr>
      <vt:lpstr>(Incomplete) History of Visualization: 2000s</vt:lpstr>
      <vt:lpstr>(Incomplete) History of Visualization: 2010s</vt:lpstr>
      <vt:lpstr>Discussion: what are they all trying to do?</vt:lpstr>
      <vt:lpstr>Visualization helps shape mental models</vt:lpstr>
      <vt:lpstr>Information overload</vt:lpstr>
      <vt:lpstr>Mental models</vt:lpstr>
      <vt:lpstr>Mental Models: a Sketch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The good, the bad, and the ugly…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Discussion: visual dimensions &amp; data type</vt:lpstr>
      <vt:lpstr>Think-pair-share: deconstructing graphics</vt:lpstr>
      <vt:lpstr>After lunch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357</cp:revision>
  <cp:lastPrinted>2018-06-14T13:50:37Z</cp:lastPrinted>
  <dcterms:created xsi:type="dcterms:W3CDTF">2010-09-06T14:11:22Z</dcterms:created>
  <dcterms:modified xsi:type="dcterms:W3CDTF">2021-06-28T16:29:51Z</dcterms:modified>
</cp:coreProperties>
</file>